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4630400" cy="8229600"/>
  <p:notesSz cx="8229600" cy="14630400"/>
  <p:embeddedFontLst>
    <p:embeddedFont>
      <p:font typeface="Raleway" pitchFamily="2" charset="0"/>
      <p:regular r:id="rId17"/>
      <p:bold r:id="rId18"/>
    </p:embeddedFont>
    <p:embeddedFont>
      <p:font typeface="Roboto" panose="02000000000000000000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8690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956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Classification of Healthcare Risk Factors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7606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Students: Mohammad Atiyeh, Yahya Jarrar, Mohammad Baker and Mohammad Abo Alrob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65701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Supervisor: Dr. Mohammad Awad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08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Results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3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Performance metrics for various machine learning models: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21293"/>
            <a:ext cx="130428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728913"/>
            <a:ext cx="130300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819" y="2872621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204210" y="287262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AUC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75791" y="287262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ACCURACY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47372" y="287262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718953" y="2872621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890534" y="2872621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RECALL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379232"/>
            <a:ext cx="130300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8819" y="3522940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SVM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3204210" y="3522940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0.53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5791" y="3522940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0.60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47372" y="3522940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0.58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18953" y="3522940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0.56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11890534" y="3522940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0.605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801410" y="4029551"/>
            <a:ext cx="130300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8819" y="4173260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KNN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3204210" y="4173260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053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375791" y="4173260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0.70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547372" y="4173260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0.60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18953" y="4173260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0.60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11890534" y="4173260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0.701</a:t>
            </a:r>
            <a:endParaRPr lang="en-US" sz="1750" dirty="0"/>
          </a:p>
        </p:txBody>
      </p:sp>
      <p:sp>
        <p:nvSpPr>
          <p:cNvPr id="26" name="Shape 24"/>
          <p:cNvSpPr/>
          <p:nvPr/>
        </p:nvSpPr>
        <p:spPr>
          <a:xfrm>
            <a:off x="788670" y="4696003"/>
            <a:ext cx="130300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028819" y="4823579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3204210" y="4823579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0.59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5375791" y="4823579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0.69</a:t>
            </a:r>
            <a:endParaRPr lang="en-US" sz="1750" dirty="0"/>
          </a:p>
        </p:txBody>
      </p:sp>
      <p:sp>
        <p:nvSpPr>
          <p:cNvPr id="30" name="Text 28"/>
          <p:cNvSpPr/>
          <p:nvPr/>
        </p:nvSpPr>
        <p:spPr>
          <a:xfrm>
            <a:off x="7547372" y="4823579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0.63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9718953" y="4823579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0.63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11890534" y="4823579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0.696</a:t>
            </a:r>
            <a:endParaRPr lang="en-US" sz="1750" dirty="0"/>
          </a:p>
        </p:txBody>
      </p:sp>
      <p:sp>
        <p:nvSpPr>
          <p:cNvPr id="33" name="Shape 31"/>
          <p:cNvSpPr/>
          <p:nvPr/>
        </p:nvSpPr>
        <p:spPr>
          <a:xfrm>
            <a:off x="801410" y="5330190"/>
            <a:ext cx="130300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28819" y="5473898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Naive Bayes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3204210" y="5473898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0.60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5375791" y="5473898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0.69</a:t>
            </a:r>
            <a:endParaRPr lang="en-US" sz="1750" dirty="0"/>
          </a:p>
        </p:txBody>
      </p:sp>
      <p:sp>
        <p:nvSpPr>
          <p:cNvPr id="37" name="Text 35"/>
          <p:cNvSpPr/>
          <p:nvPr/>
        </p:nvSpPr>
        <p:spPr>
          <a:xfrm>
            <a:off x="7547372" y="5473898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0.63</a:t>
            </a:r>
            <a:endParaRPr lang="en-US" sz="1750" dirty="0"/>
          </a:p>
        </p:txBody>
      </p:sp>
      <p:sp>
        <p:nvSpPr>
          <p:cNvPr id="38" name="Text 36"/>
          <p:cNvSpPr/>
          <p:nvPr/>
        </p:nvSpPr>
        <p:spPr>
          <a:xfrm>
            <a:off x="9718953" y="5473898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0.63</a:t>
            </a:r>
            <a:endParaRPr lang="en-US" sz="1750" dirty="0"/>
          </a:p>
        </p:txBody>
      </p:sp>
      <p:sp>
        <p:nvSpPr>
          <p:cNvPr id="39" name="Text 37"/>
          <p:cNvSpPr/>
          <p:nvPr/>
        </p:nvSpPr>
        <p:spPr>
          <a:xfrm>
            <a:off x="11890534" y="5473898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0.697</a:t>
            </a:r>
            <a:endParaRPr lang="en-US" sz="1750" dirty="0"/>
          </a:p>
        </p:txBody>
      </p:sp>
      <p:sp>
        <p:nvSpPr>
          <p:cNvPr id="40" name="Shape 38"/>
          <p:cNvSpPr/>
          <p:nvPr/>
        </p:nvSpPr>
        <p:spPr>
          <a:xfrm>
            <a:off x="801410" y="5980509"/>
            <a:ext cx="130300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9"/>
          <p:cNvSpPr/>
          <p:nvPr/>
        </p:nvSpPr>
        <p:spPr>
          <a:xfrm>
            <a:off x="1028819" y="6124218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AdaBoost</a:t>
            </a:r>
            <a:endParaRPr lang="en-US" sz="1750" dirty="0"/>
          </a:p>
        </p:txBody>
      </p:sp>
      <p:sp>
        <p:nvSpPr>
          <p:cNvPr id="42" name="Text 40"/>
          <p:cNvSpPr/>
          <p:nvPr/>
        </p:nvSpPr>
        <p:spPr>
          <a:xfrm>
            <a:off x="3204210" y="6124218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0.52</a:t>
            </a:r>
            <a:endParaRPr lang="en-US" sz="1750" dirty="0"/>
          </a:p>
        </p:txBody>
      </p:sp>
      <p:sp>
        <p:nvSpPr>
          <p:cNvPr id="43" name="Text 41"/>
          <p:cNvSpPr/>
          <p:nvPr/>
        </p:nvSpPr>
        <p:spPr>
          <a:xfrm>
            <a:off x="5375791" y="6124218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0.60</a:t>
            </a:r>
            <a:endParaRPr lang="en-US" sz="1750" dirty="0"/>
          </a:p>
        </p:txBody>
      </p:sp>
      <p:sp>
        <p:nvSpPr>
          <p:cNvPr id="44" name="Text 42"/>
          <p:cNvSpPr/>
          <p:nvPr/>
        </p:nvSpPr>
        <p:spPr>
          <a:xfrm>
            <a:off x="7547372" y="6124218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0.60</a:t>
            </a:r>
            <a:endParaRPr lang="en-US" sz="1750" dirty="0"/>
          </a:p>
        </p:txBody>
      </p:sp>
      <p:sp>
        <p:nvSpPr>
          <p:cNvPr id="45" name="Text 43"/>
          <p:cNvSpPr/>
          <p:nvPr/>
        </p:nvSpPr>
        <p:spPr>
          <a:xfrm>
            <a:off x="9718953" y="6124218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0.61</a:t>
            </a:r>
            <a:endParaRPr lang="en-US" sz="1750" dirty="0"/>
          </a:p>
        </p:txBody>
      </p:sp>
      <p:sp>
        <p:nvSpPr>
          <p:cNvPr id="46" name="Text 44"/>
          <p:cNvSpPr/>
          <p:nvPr/>
        </p:nvSpPr>
        <p:spPr>
          <a:xfrm>
            <a:off x="11890534" y="6124218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0.605</a:t>
            </a:r>
            <a:endParaRPr lang="en-US" sz="1750" dirty="0"/>
          </a:p>
        </p:txBody>
      </p:sp>
      <p:sp>
        <p:nvSpPr>
          <p:cNvPr id="47" name="Shape 45"/>
          <p:cNvSpPr/>
          <p:nvPr/>
        </p:nvSpPr>
        <p:spPr>
          <a:xfrm>
            <a:off x="801410" y="6630829"/>
            <a:ext cx="130300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8" name="Text 46"/>
          <p:cNvSpPr/>
          <p:nvPr/>
        </p:nvSpPr>
        <p:spPr>
          <a:xfrm>
            <a:off x="1028819" y="6774537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Neural Network</a:t>
            </a:r>
            <a:endParaRPr lang="en-US" sz="1750" dirty="0"/>
          </a:p>
        </p:txBody>
      </p:sp>
      <p:sp>
        <p:nvSpPr>
          <p:cNvPr id="49" name="Text 47"/>
          <p:cNvSpPr/>
          <p:nvPr/>
        </p:nvSpPr>
        <p:spPr>
          <a:xfrm>
            <a:off x="3204210" y="6774537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0.60</a:t>
            </a:r>
            <a:endParaRPr lang="en-US" sz="1750" dirty="0"/>
          </a:p>
        </p:txBody>
      </p:sp>
      <p:sp>
        <p:nvSpPr>
          <p:cNvPr id="50" name="Text 48"/>
          <p:cNvSpPr/>
          <p:nvPr/>
        </p:nvSpPr>
        <p:spPr>
          <a:xfrm>
            <a:off x="5375791" y="6774537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0.70</a:t>
            </a:r>
            <a:endParaRPr lang="en-US" sz="1750" dirty="0"/>
          </a:p>
        </p:txBody>
      </p:sp>
      <p:sp>
        <p:nvSpPr>
          <p:cNvPr id="51" name="Text 49"/>
          <p:cNvSpPr/>
          <p:nvPr/>
        </p:nvSpPr>
        <p:spPr>
          <a:xfrm>
            <a:off x="7547372" y="6774537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0.58</a:t>
            </a:r>
            <a:endParaRPr lang="en-US" sz="1750" dirty="0"/>
          </a:p>
        </p:txBody>
      </p:sp>
      <p:sp>
        <p:nvSpPr>
          <p:cNvPr id="52" name="Text 50"/>
          <p:cNvSpPr/>
          <p:nvPr/>
        </p:nvSpPr>
        <p:spPr>
          <a:xfrm>
            <a:off x="9718953" y="6774537"/>
            <a:ext cx="17103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0.50</a:t>
            </a:r>
            <a:endParaRPr lang="en-US" sz="1750" dirty="0"/>
          </a:p>
        </p:txBody>
      </p:sp>
      <p:sp>
        <p:nvSpPr>
          <p:cNvPr id="53" name="Text 51"/>
          <p:cNvSpPr/>
          <p:nvPr/>
        </p:nvSpPr>
        <p:spPr>
          <a:xfrm>
            <a:off x="11890534" y="6774537"/>
            <a:ext cx="1714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0.709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0203"/>
            <a:ext cx="42529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Confusion Matrix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54197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Confusion matrices are used to analyze classification performance.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207347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Results are shown for the </a:t>
            </a:r>
            <a:r>
              <a:rPr lang="en-US" sz="20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best performing models</a:t>
            </a: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260496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Neural Network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93790" y="300466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6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k-Nearest Neighbors (KNN)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93790" y="3536156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Special focus on </a:t>
            </a:r>
            <a:r>
              <a:rPr lang="en-US" sz="200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reducing false negatives</a:t>
            </a:r>
            <a:r>
              <a:rPr lang="en-US" sz="20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which is critical in healthcare risk prediction.</a:t>
            </a:r>
            <a:endParaRPr lang="en-US" sz="20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98" y="4258985"/>
            <a:ext cx="4578548" cy="2683907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93790" y="7134225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Neural Network confusion matrix</a:t>
            </a:r>
            <a:endParaRPr lang="en-US" sz="13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040" y="4258985"/>
            <a:ext cx="4732496" cy="252734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30346" y="6977658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KNN confusion matrix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08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Results Summary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732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2201585"/>
            <a:ext cx="564249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machine learning models achieved a </a:t>
            </a: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reasonable classification accuracy of around 70%</a:t>
            </a: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456884" y="21732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8194000" y="2201585"/>
            <a:ext cx="5642610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Neural Network and KNN</a:t>
            </a: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showed the best performance among the tested models.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93790" y="40157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530906" y="4044077"/>
            <a:ext cx="564249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preprocessing and feature selection contributed to improving model stability and performance.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56884" y="40157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8194000" y="4044077"/>
            <a:ext cx="5642610" cy="3174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Although high accuracy is desirable in healthcare applications, the best achieved accuracy was approximately </a:t>
            </a: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70%</a:t>
            </a: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This indicates that the main limitation lies in the </a:t>
            </a: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dataset characteristics</a:t>
            </a: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despite applying proper preprocessing and modeling techniques.</a:t>
            </a:r>
            <a:endParaRPr lang="en-US"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56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5480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530906" y="3576399"/>
            <a:ext cx="3421499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explored the use of machine learning for classifying healthcare risk factors.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5235893" y="35480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5973008" y="3576399"/>
            <a:ext cx="3421499" cy="2267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preprocessing, outlier removal, and feature selection played a critical role in improving the results.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9677995" y="354806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10415111" y="3576399"/>
            <a:ext cx="3421499" cy="2267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proposed approach demonstrates the potential of machine learning as a decision support tool in healthcare.</a:t>
            </a:r>
            <a:endParaRPr lang="en-US" sz="2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24080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04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Thank you for your attention.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188500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046940" y="525446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Questions?</a:t>
            </a:r>
            <a:endParaRPr lang="en-US" sz="3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910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Valuable Information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Healthcare data contains valuable information about patient risk.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Pattern Discovery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Machine learning helps discover patterns in health data.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853458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Risk Classification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457831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project applies machine learning to classify healthcare risk.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81433B-0E9A-35D9-1260-0A1BAF590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5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692" y="609481"/>
            <a:ext cx="4987171" cy="623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Overview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75692" y="1856065"/>
            <a:ext cx="3023354" cy="658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30K</a:t>
            </a:r>
            <a:endParaRPr lang="en-US" sz="5150" dirty="0"/>
          </a:p>
        </p:txBody>
      </p:sp>
      <p:sp>
        <p:nvSpPr>
          <p:cNvPr id="4" name="Text 2"/>
          <p:cNvSpPr/>
          <p:nvPr/>
        </p:nvSpPr>
        <p:spPr>
          <a:xfrm>
            <a:off x="1040606" y="2763560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Records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775692" y="3274576"/>
            <a:ext cx="3023354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Around 30,000 records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4048363" y="1856065"/>
            <a:ext cx="3023473" cy="658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51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18</a:t>
            </a:r>
            <a:endParaRPr lang="en-US" sz="5150" dirty="0"/>
          </a:p>
        </p:txBody>
      </p:sp>
      <p:sp>
        <p:nvSpPr>
          <p:cNvPr id="7" name="Text 5"/>
          <p:cNvSpPr/>
          <p:nvPr/>
        </p:nvSpPr>
        <p:spPr>
          <a:xfrm>
            <a:off x="4313277" y="2763560"/>
            <a:ext cx="2493526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Columns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4048363" y="3274576"/>
            <a:ext cx="3023473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18 columns (17 features + 1 target)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75692" y="4137065"/>
            <a:ext cx="6296144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with two classes: </a:t>
            </a:r>
            <a:r>
              <a:rPr lang="en-US" sz="15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Risk (0,1)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75692" y="4605695"/>
            <a:ext cx="6296144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Mixed feature types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75692" y="5074325"/>
            <a:ext cx="6296144" cy="398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Missing values existed</a:t>
            </a:r>
            <a:endParaRPr lang="en-US" sz="155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184" y="1756410"/>
            <a:ext cx="5666423" cy="566642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0444"/>
            <a:ext cx="6371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Handling Missing Values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1285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16,645 records had missing values.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21512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Two methods were applied: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4230172"/>
            <a:ext cx="6407944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1051084" y="4487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 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4977884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Removing records with missing values.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4230172"/>
            <a:ext cx="6408063" cy="1730812"/>
          </a:xfrm>
          <a:prstGeom prst="roundRect">
            <a:avLst>
              <a:gd name="adj" fmla="val 5504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685842" y="44874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Method 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85842" y="4977884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Imputing missing values using mean / most frequent value.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2161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Applied using Orange Data Mining.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978" y="608886"/>
            <a:ext cx="7750731" cy="968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Outliers Detection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774978" y="1965007"/>
            <a:ext cx="6560463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Outliers negatively affect model performance.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74978" y="2507456"/>
            <a:ext cx="742783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774978" y="2910364"/>
            <a:ext cx="3100268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Detected using: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74978" y="3359825"/>
            <a:ext cx="3100268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Scatter plots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774978" y="3809286"/>
            <a:ext cx="3376374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 One-Class SVM / LOF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74978" y="4351734"/>
            <a:ext cx="742783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774978" y="4754642"/>
            <a:ext cx="6665476" cy="387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Outliers were removed to improve data quality.</a:t>
            </a:r>
            <a:endParaRPr lang="en-US" sz="24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4" y="1984415"/>
            <a:ext cx="3692009" cy="2651284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4" y="4810006"/>
            <a:ext cx="3692009" cy="26583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25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Transformation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452092"/>
            <a:ext cx="3321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Encoding + Normalization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146584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transformation prepares data for machine learning.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55244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41074" y="4082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Encoding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641074" y="45724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Converted categorical features to numerical.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5216128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41074" y="54429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641074" y="59333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Min–Max scaling to range [0,1].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055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Selection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0295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selection improved model performance.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406021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Removed features:</a:t>
            </a:r>
            <a:endParaRPr lang="en-US" sz="6150" dirty="0"/>
          </a:p>
        </p:txBody>
      </p:sp>
      <p:sp>
        <p:nvSpPr>
          <p:cNvPr id="5" name="Shape 3"/>
          <p:cNvSpPr/>
          <p:nvPr/>
        </p:nvSpPr>
        <p:spPr>
          <a:xfrm>
            <a:off x="793790" y="4724400"/>
            <a:ext cx="6407944" cy="868918"/>
          </a:xfrm>
          <a:prstGeom prst="roundRect">
            <a:avLst>
              <a:gd name="adj" fmla="val 168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4724400"/>
            <a:ext cx="121920" cy="868918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4981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Medical Condition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428548" y="4724400"/>
            <a:ext cx="6408063" cy="868918"/>
          </a:xfrm>
          <a:prstGeom prst="roundRect">
            <a:avLst>
              <a:gd name="adj" fmla="val 168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398067" y="4724400"/>
            <a:ext cx="121920" cy="868918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0" name="Text 8"/>
          <p:cNvSpPr/>
          <p:nvPr/>
        </p:nvSpPr>
        <p:spPr>
          <a:xfrm>
            <a:off x="7777282" y="4981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Length of Stay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93790" y="5820132"/>
            <a:ext cx="6407944" cy="868918"/>
          </a:xfrm>
          <a:prstGeom prst="roundRect">
            <a:avLst>
              <a:gd name="adj" fmla="val 168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5820132"/>
            <a:ext cx="121920" cy="868918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6077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Alcohol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7428548" y="5820132"/>
            <a:ext cx="6408063" cy="868918"/>
          </a:xfrm>
          <a:prstGeom prst="roundRect">
            <a:avLst>
              <a:gd name="adj" fmla="val 16837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398067" y="5820132"/>
            <a:ext cx="121920" cy="868918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6" name="Text 14"/>
          <p:cNvSpPr/>
          <p:nvPr/>
        </p:nvSpPr>
        <p:spPr>
          <a:xfrm>
            <a:off x="7777282" y="60774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Gender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6369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Evaluation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2609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Models used: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44152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594616"/>
            <a:ext cx="39853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Support Vector Machine (SVM)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274415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594616"/>
            <a:ext cx="35685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k-Nearest Neighbors (KNN)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4402574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3790" y="5253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Random Forest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56884" y="440257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6884" y="52530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Naive Bayes</a:t>
            </a:r>
            <a:endParaRPr lang="en-US" sz="22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3790" y="6060996"/>
            <a:ext cx="566976" cy="566976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93790" y="6911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AdaBoost</a:t>
            </a:r>
            <a:endParaRPr lang="en-US" sz="220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56884" y="6060996"/>
            <a:ext cx="566976" cy="566976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56884" y="69114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Neural Network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489</Words>
  <Application>Microsoft Office PowerPoint</Application>
  <PresentationFormat>Custom</PresentationFormat>
  <Paragraphs>133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Roboto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user</cp:lastModifiedBy>
  <cp:revision>5</cp:revision>
  <dcterms:created xsi:type="dcterms:W3CDTF">2026-01-09T13:42:04Z</dcterms:created>
  <dcterms:modified xsi:type="dcterms:W3CDTF">2026-01-19T21:00:09Z</dcterms:modified>
</cp:coreProperties>
</file>